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8288000" cy="10287000"/>
  <p:notesSz cx="6858000" cy="9144000"/>
  <p:embeddedFontLst>
    <p:embeddedFont>
      <p:font typeface="Poppins" pitchFamily="2" charset="77"/>
      <p:regular r:id="rId38"/>
      <p:bold r:id="rId39"/>
      <p:italic r:id="rId40"/>
      <p:boldItalic r:id="rId41"/>
    </p:embeddedFont>
    <p:embeddedFont>
      <p:font typeface="Poppins Bold" pitchFamily="2" charset="77"/>
      <p:regular r:id="rId42"/>
      <p:bold r:id="rId43"/>
    </p:embeddedFont>
    <p:embeddedFont>
      <p:font typeface="Poppins Light" panose="020B0604020202020204" pitchFamily="34" charset="0"/>
      <p:regular r:id="rId44"/>
      <p:italic r:id="rId45"/>
    </p:embeddedFont>
    <p:embeddedFont>
      <p:font typeface="Quicksand Bold" pitchFamily="2" charset="7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9" autoAdjust="0"/>
    <p:restoredTop sz="94689" autoAdjust="0"/>
  </p:normalViewPr>
  <p:slideViewPr>
    <p:cSldViewPr>
      <p:cViewPr varScale="1">
        <p:scale>
          <a:sx n="54" d="100"/>
          <a:sy n="54" d="100"/>
        </p:scale>
        <p:origin x="240" y="1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9.svg"/><Relationship Id="rId5" Type="http://schemas.openxmlformats.org/officeDocument/2006/relationships/image" Target="../media/image22.sv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9.svg"/><Relationship Id="rId5" Type="http://schemas.openxmlformats.org/officeDocument/2006/relationships/image" Target="../media/image22.sv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969350" cy="353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 TO MACHINE LEARNING AND 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1055" y="9305925"/>
            <a:ext cx="11885890" cy="662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699" spc="93">
                <a:solidFill>
                  <a:srgbClr val="EEEEEE"/>
                </a:solidFill>
                <a:latin typeface="Poppins Bold"/>
                <a:ea typeface="Poppins Bold"/>
                <a:cs typeface="Poppins Bold"/>
                <a:sym typeface="Poppins Bold"/>
              </a:rPr>
              <a:t>DSML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127692" y="3696778"/>
            <a:ext cx="12032615" cy="4143306"/>
            <a:chOff x="0" y="0"/>
            <a:chExt cx="16043487" cy="55244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043529" cy="5524373"/>
            </a:xfrm>
            <a:custGeom>
              <a:avLst/>
              <a:gdLst/>
              <a:ahLst/>
              <a:cxnLst/>
              <a:rect l="l" t="t" r="r" b="b"/>
              <a:pathLst>
                <a:path w="16043529" h="5524373">
                  <a:moveTo>
                    <a:pt x="0" y="0"/>
                  </a:moveTo>
                  <a:lnTo>
                    <a:pt x="16043529" y="0"/>
                  </a:lnTo>
                  <a:lnTo>
                    <a:pt x="16043529" y="5524373"/>
                  </a:lnTo>
                  <a:lnTo>
                    <a:pt x="0" y="5524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62100" y="3009328"/>
            <a:ext cx="75819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Named Entity Recognition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8109585"/>
            <a:ext cx="14709557" cy="217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000" spc="160">
                <a:solidFill>
                  <a:srgbClr val="2DC5FA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 Case: Know-Your-Client Teams / Reading Contracts</a:t>
            </a:r>
          </a:p>
          <a:p>
            <a:pPr algn="ctr">
              <a:lnSpc>
                <a:spcPts val="2880"/>
              </a:lnSpc>
            </a:pPr>
            <a:endParaRPr lang="en-US" sz="2000" spc="160">
              <a:solidFill>
                <a:srgbClr val="2DC5F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2880"/>
              </a:lnSpc>
            </a:pPr>
            <a:r>
              <a:rPr lang="en-US" sz="2000" spc="16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Whenever there is a new client/contract, thousands of pages </a:t>
            </a:r>
          </a:p>
          <a:p>
            <a:pPr algn="ctr">
              <a:lnSpc>
                <a:spcPts val="2880"/>
              </a:lnSpc>
            </a:pPr>
            <a:r>
              <a:rPr lang="en-US" sz="2000" spc="16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must be read and validated for compliance purposes, </a:t>
            </a:r>
          </a:p>
          <a:p>
            <a:pPr algn="ctr">
              <a:lnSpc>
                <a:spcPts val="2880"/>
              </a:lnSpc>
            </a:pPr>
            <a:r>
              <a:rPr lang="en-US" sz="2000" spc="158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usually only to identify potential issues/threaths</a:t>
            </a:r>
          </a:p>
          <a:p>
            <a:pPr algn="l">
              <a:lnSpc>
                <a:spcPts val="2879"/>
              </a:lnSpc>
            </a:pPr>
            <a:endParaRPr lang="en-US" sz="2000" spc="158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227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  <a:p>
            <a:pPr algn="l">
              <a:lnSpc>
                <a:spcPts val="5760"/>
              </a:lnSpc>
            </a:pPr>
            <a:endParaRPr lang="en-US" sz="60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3009328"/>
            <a:ext cx="75819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Speech To Text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8162304"/>
            <a:ext cx="1470955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499" spc="199">
                <a:solidFill>
                  <a:srgbClr val="2DC5FA"/>
                </a:solidFill>
                <a:latin typeface="Poppins Light"/>
                <a:ea typeface="Poppins Light"/>
                <a:cs typeface="Poppins Light"/>
                <a:sym typeface="Poppins Light"/>
              </a:rPr>
              <a:t>+ use cases: You can imagine others... </a:t>
            </a:r>
          </a:p>
          <a:p>
            <a:pPr algn="ctr">
              <a:lnSpc>
                <a:spcPts val="2880"/>
              </a:lnSpc>
            </a:pPr>
            <a:endParaRPr lang="en-US" sz="2499" spc="199">
              <a:solidFill>
                <a:srgbClr val="2DC5F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879"/>
              </a:lnSpc>
            </a:pPr>
            <a:endParaRPr lang="en-US" sz="2499" spc="199">
              <a:solidFill>
                <a:srgbClr val="2DC5F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62100" y="3758268"/>
            <a:ext cx="15342734" cy="4022350"/>
            <a:chOff x="0" y="0"/>
            <a:chExt cx="17575147" cy="46076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75149" cy="4607560"/>
            </a:xfrm>
            <a:custGeom>
              <a:avLst/>
              <a:gdLst/>
              <a:ahLst/>
              <a:cxnLst/>
              <a:rect l="l" t="t" r="r" b="b"/>
              <a:pathLst>
                <a:path w="17575149" h="4607560">
                  <a:moveTo>
                    <a:pt x="0" y="0"/>
                  </a:moveTo>
                  <a:lnTo>
                    <a:pt x="17575149" y="0"/>
                  </a:lnTo>
                  <a:lnTo>
                    <a:pt x="17575149" y="4607560"/>
                  </a:lnTo>
                  <a:lnTo>
                    <a:pt x="0" y="4607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3009328"/>
            <a:ext cx="75819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Sentiment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06018" y="4168835"/>
            <a:ext cx="15416797" cy="4728783"/>
            <a:chOff x="0" y="0"/>
            <a:chExt cx="20555729" cy="6305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55713" cy="6305042"/>
            </a:xfrm>
            <a:custGeom>
              <a:avLst/>
              <a:gdLst/>
              <a:ahLst/>
              <a:cxnLst/>
              <a:rect l="l" t="t" r="r" b="b"/>
              <a:pathLst>
                <a:path w="20555713" h="6305042">
                  <a:moveTo>
                    <a:pt x="0" y="0"/>
                  </a:moveTo>
                  <a:lnTo>
                    <a:pt x="20555713" y="0"/>
                  </a:lnTo>
                  <a:lnTo>
                    <a:pt x="20555713" y="6305042"/>
                  </a:lnTo>
                  <a:lnTo>
                    <a:pt x="0" y="6305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3009328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(OCR ) Optical Character Recognition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580391" y="3809428"/>
            <a:ext cx="13127218" cy="6060495"/>
            <a:chOff x="0" y="0"/>
            <a:chExt cx="17502957" cy="80806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3012" cy="8080629"/>
            </a:xfrm>
            <a:custGeom>
              <a:avLst/>
              <a:gdLst/>
              <a:ahLst/>
              <a:cxnLst/>
              <a:rect l="l" t="t" r="r" b="b"/>
              <a:pathLst>
                <a:path w="17503012" h="8080629">
                  <a:moveTo>
                    <a:pt x="0" y="0"/>
                  </a:moveTo>
                  <a:lnTo>
                    <a:pt x="17503012" y="0"/>
                  </a:lnTo>
                  <a:lnTo>
                    <a:pt x="17503012" y="8080629"/>
                  </a:lnTo>
                  <a:lnTo>
                    <a:pt x="0" y="8080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24000" y="3594178"/>
            <a:ext cx="6859200" cy="5664122"/>
            <a:chOff x="0" y="0"/>
            <a:chExt cx="9145600" cy="75521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5651" cy="7552182"/>
            </a:xfrm>
            <a:custGeom>
              <a:avLst/>
              <a:gdLst/>
              <a:ahLst/>
              <a:cxnLst/>
              <a:rect l="l" t="t" r="r" b="b"/>
              <a:pathLst>
                <a:path w="9145651" h="7552182">
                  <a:moveTo>
                    <a:pt x="0" y="0"/>
                  </a:moveTo>
                  <a:lnTo>
                    <a:pt x="9145651" y="0"/>
                  </a:lnTo>
                  <a:lnTo>
                    <a:pt x="9145651" y="7552182"/>
                  </a:lnTo>
                  <a:lnTo>
                    <a:pt x="0" y="7552182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33820" y="4115032"/>
            <a:ext cx="5839561" cy="4652264"/>
            <a:chOff x="0" y="0"/>
            <a:chExt cx="7786081" cy="62030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86116" cy="6203061"/>
            </a:xfrm>
            <a:custGeom>
              <a:avLst/>
              <a:gdLst/>
              <a:ahLst/>
              <a:cxnLst/>
              <a:rect l="l" t="t" r="r" b="b"/>
              <a:pathLst>
                <a:path w="7786116" h="6203061">
                  <a:moveTo>
                    <a:pt x="0" y="0"/>
                  </a:moveTo>
                  <a:lnTo>
                    <a:pt x="7786116" y="0"/>
                  </a:lnTo>
                  <a:lnTo>
                    <a:pt x="7786116" y="6203061"/>
                  </a:lnTo>
                  <a:lnTo>
                    <a:pt x="0" y="6203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0"/>
            <a:ext cx="9144000" cy="10287000"/>
            <a:chOff x="0" y="0"/>
            <a:chExt cx="812800" cy="914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914400"/>
            </a:xfrm>
            <a:custGeom>
              <a:avLst/>
              <a:gdLst/>
              <a:ahLst/>
              <a:cxnLst/>
              <a:rect l="l" t="t" r="r" b="b"/>
              <a:pathLst>
                <a:path w="812800" h="914400">
                  <a:moveTo>
                    <a:pt x="0" y="0"/>
                  </a:moveTo>
                  <a:lnTo>
                    <a:pt x="812800" y="0"/>
                  </a:lnTo>
                  <a:lnTo>
                    <a:pt x="812800" y="914400"/>
                  </a:lnTo>
                  <a:lnTo>
                    <a:pt x="0" y="914400"/>
                  </a:lnTo>
                  <a:close/>
                </a:path>
              </a:pathLst>
            </a:custGeom>
            <a:blipFill>
              <a:blip r:embed="rId5"/>
              <a:stretch>
                <a:fillRect l="-34427" r="-3442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4000" y="1375996"/>
            <a:ext cx="762000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IS A DECISION?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0915886" y="-2822979"/>
            <a:ext cx="9118056" cy="18030215"/>
            <a:chOff x="0" y="0"/>
            <a:chExt cx="6445103" cy="12744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98399" r="-9839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7187" y="2986087"/>
            <a:ext cx="10448699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If Else Statements to perform decisions based on conditions defined by our understanding of the problem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DISADVANTAGES:</a:t>
            </a:r>
          </a:p>
          <a:p>
            <a:pPr marL="1943110" lvl="3" indent="-485777" algn="l">
              <a:lnSpc>
                <a:spcPts val="3600"/>
              </a:lnSpc>
              <a:buFont typeface="Arial"/>
              <a:buChar char="￭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Has the disadvantage that clearly we cannot code all possible cases</a:t>
            </a:r>
          </a:p>
          <a:p>
            <a:pPr marL="1943110" lvl="3" indent="-485777" algn="l">
              <a:lnSpc>
                <a:spcPts val="3600"/>
              </a:lnSpc>
              <a:buFont typeface="Arial"/>
              <a:buChar char="￭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We might be choosing the wrong rules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HARD CODED RULES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1284" y="8686800"/>
            <a:ext cx="888165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Example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: Hardcoding words to build a Spam                                 Email Filter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0915886" y="-2822979"/>
            <a:ext cx="9118056" cy="18030215"/>
            <a:chOff x="0" y="0"/>
            <a:chExt cx="6445103" cy="12744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89968" r="-18668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7187" y="2986087"/>
            <a:ext cx="10448699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Machine Learning the objective is to make a prediction Based on information, like in the previous example</a:t>
            </a:r>
          </a:p>
          <a:p>
            <a:pPr algn="l">
              <a:lnSpc>
                <a:spcPts val="396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</a:t>
            </a:r>
            <a:r>
              <a:rPr lang="en-US" sz="3999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BUT</a:t>
            </a:r>
          </a:p>
          <a:p>
            <a:pPr algn="l">
              <a:lnSpc>
                <a:spcPts val="3960"/>
              </a:lnSpc>
            </a:pPr>
            <a:endParaRPr lang="en-US" sz="3999">
              <a:solidFill>
                <a:srgbClr val="2DC5FA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tree presented before is created in a learning process based on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all the information available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and on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historical data points</a:t>
            </a:r>
          </a:p>
          <a:p>
            <a:pPr algn="l">
              <a:lnSpc>
                <a:spcPts val="3960"/>
              </a:lnSpc>
            </a:pPr>
            <a:endParaRPr lang="en-US" sz="30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1357462"/>
            <a:ext cx="9728717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WHAT IS IT?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6797924"/>
            <a:ext cx="18288000" cy="5246370"/>
            <a:chOff x="0" y="0"/>
            <a:chExt cx="28332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0" y="0"/>
                  </a:moveTo>
                  <a:lnTo>
                    <a:pt x="2833290" y="0"/>
                  </a:lnTo>
                  <a:lnTo>
                    <a:pt x="28332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16276" b="-5801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6306" y="1357460"/>
            <a:ext cx="6856800" cy="300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MAKING DECISIONS IN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42805" y="1539173"/>
            <a:ext cx="10194015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There has to be a set of options available - big handycap from the machines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There is usually some uncertainty associated with the decision made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One decision can then affect the subsequent decisions you take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3583" y="967318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3960" y="2788506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Disney or WB?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65986" y="3813796"/>
            <a:ext cx="1756029" cy="2195037"/>
            <a:chOff x="0" y="0"/>
            <a:chExt cx="2341372" cy="2926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1372" cy="2926715"/>
            </a:xfrm>
            <a:custGeom>
              <a:avLst/>
              <a:gdLst/>
              <a:ahLst/>
              <a:cxnLst/>
              <a:rect l="l" t="t" r="r" b="b"/>
              <a:pathLst>
                <a:path w="2341372" h="2926715">
                  <a:moveTo>
                    <a:pt x="0" y="0"/>
                  </a:moveTo>
                  <a:lnTo>
                    <a:pt x="2341372" y="0"/>
                  </a:lnTo>
                  <a:lnTo>
                    <a:pt x="2341372" y="2926715"/>
                  </a:lnTo>
                  <a:lnTo>
                    <a:pt x="0" y="2926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Freeform 12"/>
          <p:cNvSpPr/>
          <p:nvPr/>
        </p:nvSpPr>
        <p:spPr>
          <a:xfrm>
            <a:off x="5478984" y="7315200"/>
            <a:ext cx="1752600" cy="1943099"/>
          </a:xfrm>
          <a:custGeom>
            <a:avLst/>
            <a:gdLst/>
            <a:ahLst/>
            <a:cxnLst/>
            <a:rect l="l" t="t" r="r" b="b"/>
            <a:pathLst>
              <a:path w="1752600" h="1943099">
                <a:moveTo>
                  <a:pt x="0" y="0"/>
                </a:moveTo>
                <a:lnTo>
                  <a:pt x="1752600" y="0"/>
                </a:lnTo>
                <a:lnTo>
                  <a:pt x="1752600" y="1943099"/>
                </a:lnTo>
                <a:lnTo>
                  <a:pt x="0" y="194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13" name="Group 13"/>
          <p:cNvGrpSpPr/>
          <p:nvPr/>
        </p:nvGrpSpPr>
        <p:grpSpPr>
          <a:xfrm>
            <a:off x="5630333" y="7582750"/>
            <a:ext cx="1449904" cy="1407999"/>
            <a:chOff x="0" y="0"/>
            <a:chExt cx="1933205" cy="1877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3194" cy="1877314"/>
            </a:xfrm>
            <a:custGeom>
              <a:avLst/>
              <a:gdLst/>
              <a:ahLst/>
              <a:cxnLst/>
              <a:rect l="l" t="t" r="r" b="b"/>
              <a:pathLst>
                <a:path w="1933194" h="1877314">
                  <a:moveTo>
                    <a:pt x="0" y="0"/>
                  </a:moveTo>
                  <a:lnTo>
                    <a:pt x="1933194" y="0"/>
                  </a:lnTo>
                  <a:lnTo>
                    <a:pt x="1933194" y="1877314"/>
                  </a:lnTo>
                  <a:lnTo>
                    <a:pt x="0" y="1877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" b="-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38534" y="7642451"/>
            <a:ext cx="2415775" cy="1615849"/>
            <a:chOff x="0" y="0"/>
            <a:chExt cx="3221033" cy="21544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20974" cy="2154428"/>
            </a:xfrm>
            <a:custGeom>
              <a:avLst/>
              <a:gdLst/>
              <a:ahLst/>
              <a:cxnLst/>
              <a:rect l="l" t="t" r="r" b="b"/>
              <a:pathLst>
                <a:path w="3220974" h="2154428">
                  <a:moveTo>
                    <a:pt x="0" y="0"/>
                  </a:moveTo>
                  <a:lnTo>
                    <a:pt x="3220974" y="0"/>
                  </a:lnTo>
                  <a:lnTo>
                    <a:pt x="3220974" y="2154428"/>
                  </a:lnTo>
                  <a:lnTo>
                    <a:pt x="0" y="215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7" name="Freeform 17"/>
          <p:cNvSpPr/>
          <p:nvPr/>
        </p:nvSpPr>
        <p:spPr>
          <a:xfrm>
            <a:off x="8273850" y="7582750"/>
            <a:ext cx="2849168" cy="1675550"/>
          </a:xfrm>
          <a:custGeom>
            <a:avLst/>
            <a:gdLst/>
            <a:ahLst/>
            <a:cxnLst/>
            <a:rect l="l" t="t" r="r" b="b"/>
            <a:pathLst>
              <a:path w="2849168" h="1675550">
                <a:moveTo>
                  <a:pt x="0" y="0"/>
                </a:moveTo>
                <a:lnTo>
                  <a:pt x="2849168" y="0"/>
                </a:lnTo>
                <a:lnTo>
                  <a:pt x="2849168" y="1675550"/>
                </a:lnTo>
                <a:lnTo>
                  <a:pt x="0" y="16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TextBox 1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E34DA7DC-628A-626F-9B73-4C2DBB42DCF3}"/>
              </a:ext>
            </a:extLst>
          </p:cNvPr>
          <p:cNvSpPr/>
          <p:nvPr/>
        </p:nvSpPr>
        <p:spPr>
          <a:xfrm>
            <a:off x="1054446" y="3298029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8909507D-74AF-3FB1-0FC2-CC5F4E63BF1E}"/>
              </a:ext>
            </a:extLst>
          </p:cNvPr>
          <p:cNvSpPr/>
          <p:nvPr/>
        </p:nvSpPr>
        <p:spPr>
          <a:xfrm>
            <a:off x="1140288" y="2889442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51284D6A-4AC5-0680-4E55-5EACBDFCF9FF}"/>
              </a:ext>
            </a:extLst>
          </p:cNvPr>
          <p:cNvGrpSpPr/>
          <p:nvPr/>
        </p:nvGrpSpPr>
        <p:grpSpPr>
          <a:xfrm>
            <a:off x="1488672" y="3154317"/>
            <a:ext cx="1752600" cy="2095500"/>
            <a:chOff x="0" y="0"/>
            <a:chExt cx="1913890" cy="2288347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A551C77-82AA-2738-19DE-89CB402BDC4D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4" name="Group 11">
            <a:extLst>
              <a:ext uri="{FF2B5EF4-FFF2-40B4-BE49-F238E27FC236}">
                <a16:creationId xmlns:a16="http://schemas.microsoft.com/office/drawing/2014/main" id="{628C3995-2501-EA71-F67F-AC9914019A53}"/>
              </a:ext>
            </a:extLst>
          </p:cNvPr>
          <p:cNvGrpSpPr/>
          <p:nvPr/>
        </p:nvGrpSpPr>
        <p:grpSpPr>
          <a:xfrm>
            <a:off x="3241272" y="3154317"/>
            <a:ext cx="1752600" cy="2095500"/>
            <a:chOff x="0" y="0"/>
            <a:chExt cx="1913890" cy="2288347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95DE20C-7804-7C83-6EBB-3BC73579A6D8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62631090-EA5E-0D60-8D56-D0E00536C6E0}"/>
              </a:ext>
            </a:extLst>
          </p:cNvPr>
          <p:cNvGrpSpPr/>
          <p:nvPr/>
        </p:nvGrpSpPr>
        <p:grpSpPr>
          <a:xfrm>
            <a:off x="1488672" y="5249817"/>
            <a:ext cx="1752600" cy="1752600"/>
            <a:chOff x="0" y="0"/>
            <a:chExt cx="1913890" cy="191389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A07E18EE-C8F8-ACC6-BCE9-EF2F8F752CE0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08D38E8F-DD8C-5D02-F472-BD5175FFCBBE}"/>
              </a:ext>
            </a:extLst>
          </p:cNvPr>
          <p:cNvGrpSpPr/>
          <p:nvPr/>
        </p:nvGrpSpPr>
        <p:grpSpPr>
          <a:xfrm>
            <a:off x="3241272" y="5249817"/>
            <a:ext cx="1752600" cy="1943100"/>
            <a:chOff x="0" y="0"/>
            <a:chExt cx="1913890" cy="2121922"/>
          </a:xfrm>
        </p:grpSpPr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E25B20C3-747D-1407-2EB7-D827CC9F2A6D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BFCF46B5-B7AC-AD7D-0C87-EBB4280F5207}"/>
              </a:ext>
            </a:extLst>
          </p:cNvPr>
          <p:cNvGrpSpPr/>
          <p:nvPr/>
        </p:nvGrpSpPr>
        <p:grpSpPr>
          <a:xfrm>
            <a:off x="1488672" y="7002417"/>
            <a:ext cx="1752600" cy="1943100"/>
            <a:chOff x="0" y="0"/>
            <a:chExt cx="1913890" cy="2121922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1DBE9E7-9340-4691-07DD-BE0B1F9AF0FB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3583" y="967318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3960" y="2788506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Disney or WB?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65986" y="3813796"/>
            <a:ext cx="1756029" cy="2195037"/>
            <a:chOff x="0" y="0"/>
            <a:chExt cx="2341372" cy="2926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1372" cy="2926715"/>
            </a:xfrm>
            <a:custGeom>
              <a:avLst/>
              <a:gdLst/>
              <a:ahLst/>
              <a:cxnLst/>
              <a:rect l="l" t="t" r="r" b="b"/>
              <a:pathLst>
                <a:path w="2341372" h="2926715">
                  <a:moveTo>
                    <a:pt x="0" y="0"/>
                  </a:moveTo>
                  <a:lnTo>
                    <a:pt x="2341372" y="0"/>
                  </a:lnTo>
                  <a:lnTo>
                    <a:pt x="2341372" y="2926715"/>
                  </a:lnTo>
                  <a:lnTo>
                    <a:pt x="0" y="2926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Freeform 12"/>
          <p:cNvSpPr/>
          <p:nvPr/>
        </p:nvSpPr>
        <p:spPr>
          <a:xfrm>
            <a:off x="5478984" y="7315200"/>
            <a:ext cx="1752600" cy="1943099"/>
          </a:xfrm>
          <a:custGeom>
            <a:avLst/>
            <a:gdLst/>
            <a:ahLst/>
            <a:cxnLst/>
            <a:rect l="l" t="t" r="r" b="b"/>
            <a:pathLst>
              <a:path w="1752600" h="1943099">
                <a:moveTo>
                  <a:pt x="0" y="0"/>
                </a:moveTo>
                <a:lnTo>
                  <a:pt x="1752600" y="0"/>
                </a:lnTo>
                <a:lnTo>
                  <a:pt x="1752600" y="1943099"/>
                </a:lnTo>
                <a:lnTo>
                  <a:pt x="0" y="194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13" name="Group 13"/>
          <p:cNvGrpSpPr/>
          <p:nvPr/>
        </p:nvGrpSpPr>
        <p:grpSpPr>
          <a:xfrm>
            <a:off x="5630333" y="7582750"/>
            <a:ext cx="1449904" cy="1407999"/>
            <a:chOff x="0" y="0"/>
            <a:chExt cx="1933205" cy="1877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3194" cy="1877314"/>
            </a:xfrm>
            <a:custGeom>
              <a:avLst/>
              <a:gdLst/>
              <a:ahLst/>
              <a:cxnLst/>
              <a:rect l="l" t="t" r="r" b="b"/>
              <a:pathLst>
                <a:path w="1933194" h="1877314">
                  <a:moveTo>
                    <a:pt x="0" y="0"/>
                  </a:moveTo>
                  <a:lnTo>
                    <a:pt x="1933194" y="0"/>
                  </a:lnTo>
                  <a:lnTo>
                    <a:pt x="1933194" y="1877314"/>
                  </a:lnTo>
                  <a:lnTo>
                    <a:pt x="0" y="1877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" b="-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38534" y="7642451"/>
            <a:ext cx="2415775" cy="1615849"/>
            <a:chOff x="0" y="0"/>
            <a:chExt cx="3221033" cy="21544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20974" cy="2154428"/>
            </a:xfrm>
            <a:custGeom>
              <a:avLst/>
              <a:gdLst/>
              <a:ahLst/>
              <a:cxnLst/>
              <a:rect l="l" t="t" r="r" b="b"/>
              <a:pathLst>
                <a:path w="3220974" h="2154428">
                  <a:moveTo>
                    <a:pt x="0" y="0"/>
                  </a:moveTo>
                  <a:lnTo>
                    <a:pt x="3220974" y="0"/>
                  </a:lnTo>
                  <a:lnTo>
                    <a:pt x="3220974" y="2154428"/>
                  </a:lnTo>
                  <a:lnTo>
                    <a:pt x="0" y="215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7" name="Freeform 17"/>
          <p:cNvSpPr/>
          <p:nvPr/>
        </p:nvSpPr>
        <p:spPr>
          <a:xfrm>
            <a:off x="8273850" y="7582750"/>
            <a:ext cx="2849168" cy="1675550"/>
          </a:xfrm>
          <a:custGeom>
            <a:avLst/>
            <a:gdLst/>
            <a:ahLst/>
            <a:cxnLst/>
            <a:rect l="l" t="t" r="r" b="b"/>
            <a:pathLst>
              <a:path w="2849168" h="1675550">
                <a:moveTo>
                  <a:pt x="0" y="0"/>
                </a:moveTo>
                <a:lnTo>
                  <a:pt x="2849168" y="0"/>
                </a:lnTo>
                <a:lnTo>
                  <a:pt x="2849168" y="1675550"/>
                </a:lnTo>
                <a:lnTo>
                  <a:pt x="0" y="16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Freeform 18"/>
          <p:cNvSpPr/>
          <p:nvPr/>
        </p:nvSpPr>
        <p:spPr>
          <a:xfrm>
            <a:off x="7971684" y="3813796"/>
            <a:ext cx="2344633" cy="2247063"/>
          </a:xfrm>
          <a:custGeom>
            <a:avLst/>
            <a:gdLst/>
            <a:ahLst/>
            <a:cxnLst/>
            <a:rect l="l" t="t" r="r" b="b"/>
            <a:pathLst>
              <a:path w="2344633" h="2247063">
                <a:moveTo>
                  <a:pt x="0" y="0"/>
                </a:moveTo>
                <a:lnTo>
                  <a:pt x="2344632" y="0"/>
                </a:lnTo>
                <a:lnTo>
                  <a:pt x="2344632" y="2247063"/>
                </a:lnTo>
                <a:lnTo>
                  <a:pt x="0" y="2247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9" name="TextBox 1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60" name="Freeform 8">
            <a:extLst>
              <a:ext uri="{FF2B5EF4-FFF2-40B4-BE49-F238E27FC236}">
                <a16:creationId xmlns:a16="http://schemas.microsoft.com/office/drawing/2014/main" id="{51A4DA83-A0C6-F0FC-A05E-7A47094BCFDB}"/>
              </a:ext>
            </a:extLst>
          </p:cNvPr>
          <p:cNvSpPr/>
          <p:nvPr/>
        </p:nvSpPr>
        <p:spPr>
          <a:xfrm>
            <a:off x="1183209" y="2973092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61" name="Group 9">
            <a:extLst>
              <a:ext uri="{FF2B5EF4-FFF2-40B4-BE49-F238E27FC236}">
                <a16:creationId xmlns:a16="http://schemas.microsoft.com/office/drawing/2014/main" id="{4E92CA3F-1BF5-5809-D630-13C0375CF003}"/>
              </a:ext>
            </a:extLst>
          </p:cNvPr>
          <p:cNvGrpSpPr/>
          <p:nvPr/>
        </p:nvGrpSpPr>
        <p:grpSpPr>
          <a:xfrm>
            <a:off x="1531593" y="3237967"/>
            <a:ext cx="1752600" cy="2095500"/>
            <a:chOff x="0" y="0"/>
            <a:chExt cx="1913890" cy="2288347"/>
          </a:xfrm>
        </p:grpSpPr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B99348B8-4FEC-D3EC-B90F-0563A540E8C3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3" name="Group 11">
            <a:extLst>
              <a:ext uri="{FF2B5EF4-FFF2-40B4-BE49-F238E27FC236}">
                <a16:creationId xmlns:a16="http://schemas.microsoft.com/office/drawing/2014/main" id="{64CFCF18-8767-0DE0-4FE3-39C3EEBF26F3}"/>
              </a:ext>
            </a:extLst>
          </p:cNvPr>
          <p:cNvGrpSpPr/>
          <p:nvPr/>
        </p:nvGrpSpPr>
        <p:grpSpPr>
          <a:xfrm>
            <a:off x="3284193" y="3237967"/>
            <a:ext cx="1752600" cy="2095500"/>
            <a:chOff x="0" y="0"/>
            <a:chExt cx="1913890" cy="2288347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479F69A3-6BA2-932C-4202-458E48FE9A85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5" name="Group 13">
            <a:extLst>
              <a:ext uri="{FF2B5EF4-FFF2-40B4-BE49-F238E27FC236}">
                <a16:creationId xmlns:a16="http://schemas.microsoft.com/office/drawing/2014/main" id="{D523D137-DA14-AB1F-4B5C-218A2F278F0A}"/>
              </a:ext>
            </a:extLst>
          </p:cNvPr>
          <p:cNvGrpSpPr/>
          <p:nvPr/>
        </p:nvGrpSpPr>
        <p:grpSpPr>
          <a:xfrm>
            <a:off x="1531593" y="5333467"/>
            <a:ext cx="1752600" cy="1752600"/>
            <a:chOff x="0" y="0"/>
            <a:chExt cx="1913890" cy="1913890"/>
          </a:xfrm>
        </p:grpSpPr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EA360A05-43C5-B61D-6013-837559936D1E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7" name="Group 15">
            <a:extLst>
              <a:ext uri="{FF2B5EF4-FFF2-40B4-BE49-F238E27FC236}">
                <a16:creationId xmlns:a16="http://schemas.microsoft.com/office/drawing/2014/main" id="{399EE276-95D5-C164-8391-515FAED6442B}"/>
              </a:ext>
            </a:extLst>
          </p:cNvPr>
          <p:cNvGrpSpPr/>
          <p:nvPr/>
        </p:nvGrpSpPr>
        <p:grpSpPr>
          <a:xfrm>
            <a:off x="3284193" y="5333467"/>
            <a:ext cx="1752600" cy="1943100"/>
            <a:chOff x="0" y="0"/>
            <a:chExt cx="1913890" cy="2121922"/>
          </a:xfrm>
        </p:grpSpPr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9BD3985-5B38-CF4A-3DBC-7D282AE1B2DC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9" name="Group 17">
            <a:extLst>
              <a:ext uri="{FF2B5EF4-FFF2-40B4-BE49-F238E27FC236}">
                <a16:creationId xmlns:a16="http://schemas.microsoft.com/office/drawing/2014/main" id="{91A3E423-DA47-D3D9-6A1D-3B81525D6452}"/>
              </a:ext>
            </a:extLst>
          </p:cNvPr>
          <p:cNvGrpSpPr/>
          <p:nvPr/>
        </p:nvGrpSpPr>
        <p:grpSpPr>
          <a:xfrm>
            <a:off x="1531593" y="7086067"/>
            <a:ext cx="1752600" cy="1943100"/>
            <a:chOff x="0" y="0"/>
            <a:chExt cx="1913890" cy="2121922"/>
          </a:xfrm>
        </p:grpSpPr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953D35A0-C6BD-4029-5E41-DC5583ED43DF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6081829"/>
            <a:ext cx="18288000" cy="5246370"/>
            <a:chOff x="0" y="0"/>
            <a:chExt cx="28332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0" y="0"/>
                  </a:moveTo>
                  <a:lnTo>
                    <a:pt x="2833290" y="0"/>
                  </a:lnTo>
                  <a:lnTo>
                    <a:pt x="28332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42840" b="-1532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3176622"/>
            <a:ext cx="6820500" cy="326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series of IFs</a:t>
            </a:r>
          </a:p>
          <a:p>
            <a:pPr algn="l">
              <a:lnSpc>
                <a:spcPts val="4320"/>
              </a:lnSpc>
            </a:pPr>
            <a:endParaRPr lang="en-US" sz="3000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Replication of the Human Brain</a:t>
            </a:r>
          </a:p>
          <a:p>
            <a:pPr algn="l">
              <a:lnSpc>
                <a:spcPts val="4320"/>
              </a:lnSpc>
            </a:pPr>
            <a:endParaRPr lang="en-US" sz="3000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Computer with a lot of information</a:t>
            </a:r>
          </a:p>
          <a:p>
            <a:pPr algn="l">
              <a:lnSpc>
                <a:spcPts val="4320"/>
              </a:lnSpc>
            </a:pPr>
            <a:endParaRPr lang="en-US" sz="3000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1357450"/>
            <a:ext cx="9041879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IS ARTIFICIAL INTELIGENCE (AI)?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76743" y="3363393"/>
            <a:ext cx="6820500" cy="271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999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Decision Making Machine</a:t>
            </a:r>
          </a:p>
          <a:p>
            <a:pPr algn="l">
              <a:lnSpc>
                <a:spcPts val="4319"/>
              </a:lnSpc>
            </a:pPr>
            <a:endParaRPr lang="en-US" sz="2999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319"/>
              </a:lnSpc>
            </a:pPr>
            <a:r>
              <a:rPr lang="en-US" sz="2999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Simulation of Human Inteligence without the emotion factor</a:t>
            </a:r>
          </a:p>
          <a:p>
            <a:pPr algn="l">
              <a:lnSpc>
                <a:spcPts val="4319"/>
              </a:lnSpc>
            </a:pPr>
            <a:endParaRPr lang="en-US" sz="2999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09684" y="6399882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2346783" y="-2793387"/>
            <a:ext cx="9118056" cy="18030215"/>
            <a:chOff x="0" y="0"/>
            <a:chExt cx="6445103" cy="12744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57462" r="-13933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91785" y="3252418"/>
            <a:ext cx="10448699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Supervised ML problem:</a:t>
            </a: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[...] Machine Learning task of learning a function that maps an input to an output based </a:t>
            </a:r>
            <a:r>
              <a:rPr lang="en-US" sz="3000" u="sng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on example input-output pairs</a:t>
            </a:r>
            <a:r>
              <a:rPr lang="en-US" sz="3000" u="sng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.[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1]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Unsupervised learning problem:</a:t>
            </a: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[...] a type of algorithm that learns patterns from untagged data.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735355"/>
            <a:ext cx="11462550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SUPERVISED VS UNSUPERVISED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2667"/>
            <a:ext cx="1172991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[1] Stuart J. Russell, Peter Norvig (2010) Artificial Intelligence: A Modern Approach, Third Edition, Prentice Hall ISBN 9780136042594.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6797924"/>
            <a:ext cx="18288000" cy="5246370"/>
            <a:chOff x="0" y="0"/>
            <a:chExt cx="28332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0" y="0"/>
                  </a:moveTo>
                  <a:lnTo>
                    <a:pt x="2833290" y="0"/>
                  </a:lnTo>
                  <a:lnTo>
                    <a:pt x="28332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60021" b="-6002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66800" y="1925828"/>
            <a:ext cx="6856800" cy="227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DIFFERENT TYPES OF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67689" y="1871075"/>
            <a:ext cx="10194015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Supervised: The training data includes the outcome we want to know about.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Unsupervised: The training data does NOT include the outcome we want to know about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Reinforcement: The computer learns through trial and error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TYPES OF SUPERVISED PROBLEMS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3637403"/>
            <a:ext cx="9000304" cy="55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00"/>
              </a:lnSpc>
              <a:defRPr sz="3000">
                <a:solidFill>
                  <a:srgbClr val="212121"/>
                </a:solidFill>
                <a:latin typeface="Poppins"/>
                <a:ea typeface="Poppins"/>
                <a:cs typeface="Poppins"/>
              </a:defRPr>
            </a:lvl1pPr>
            <a:lvl3pPr marL="1295406" lvl="2" indent="-431802">
              <a:lnSpc>
                <a:spcPts val="3600"/>
              </a:lnSpc>
              <a:buFont typeface="Arial"/>
              <a:buChar char="⚬"/>
              <a:defRPr sz="3000">
                <a:solidFill>
                  <a:srgbClr val="212121"/>
                </a:solidFill>
                <a:latin typeface="Poppins"/>
                <a:ea typeface="Poppins"/>
                <a:cs typeface="Poppins"/>
              </a:defRPr>
            </a:lvl3pPr>
          </a:lstStyle>
          <a:p>
            <a:pPr lvl="2"/>
            <a:r>
              <a:rPr lang="en-US" dirty="0">
                <a:sym typeface="Poppins Bold"/>
              </a:rPr>
              <a:t>In Machine Learning a particular problem can either be a Classification or Regression problem.</a:t>
            </a:r>
          </a:p>
          <a:p>
            <a:endParaRPr lang="en-US" dirty="0">
              <a:sym typeface="Poppins Bold"/>
            </a:endParaRPr>
          </a:p>
          <a:p>
            <a:pPr lvl="2"/>
            <a:r>
              <a:rPr lang="en-US" dirty="0">
                <a:sym typeface="Poppins Bold"/>
              </a:rPr>
              <a:t>The difference is in the type of variable we are trying to predict</a:t>
            </a:r>
          </a:p>
          <a:p>
            <a:endParaRPr lang="en-US" dirty="0">
              <a:sym typeface="Poppins Bold"/>
            </a:endParaRPr>
          </a:p>
          <a:p>
            <a:r>
              <a:rPr lang="en-US" dirty="0">
                <a:sym typeface="Poppins Bold"/>
              </a:rPr>
              <a:t>Continuous/Numerical : Regression Problem</a:t>
            </a:r>
          </a:p>
          <a:p>
            <a:endParaRPr lang="en-US" dirty="0">
              <a:sym typeface="Poppins Bold"/>
            </a:endParaRPr>
          </a:p>
          <a:p>
            <a:r>
              <a:rPr lang="en-US" dirty="0">
                <a:sym typeface="Poppins Bold"/>
              </a:rPr>
              <a:t>Categorical: Classification Problem</a:t>
            </a:r>
          </a:p>
          <a:p>
            <a:endParaRPr lang="en-US" dirty="0">
              <a:sym typeface="Poppi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41066" y="2826606"/>
            <a:ext cx="7456471" cy="6250744"/>
            <a:chOff x="0" y="0"/>
            <a:chExt cx="9941961" cy="83343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41941" cy="8334375"/>
            </a:xfrm>
            <a:custGeom>
              <a:avLst/>
              <a:gdLst/>
              <a:ahLst/>
              <a:cxnLst/>
              <a:rect l="l" t="t" r="r" b="b"/>
              <a:pathLst>
                <a:path w="9941941" h="8334375">
                  <a:moveTo>
                    <a:pt x="0" y="0"/>
                  </a:moveTo>
                  <a:lnTo>
                    <a:pt x="9941941" y="0"/>
                  </a:lnTo>
                  <a:lnTo>
                    <a:pt x="9941941" y="8334375"/>
                  </a:lnTo>
                  <a:lnTo>
                    <a:pt x="0" y="8334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2429811"/>
            <a:ext cx="758190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WHAT TO DO </a:t>
            </a:r>
          </a:p>
        </p:txBody>
      </p:sp>
      <p:sp>
        <p:nvSpPr>
          <p:cNvPr id="5" name="Freeform 5"/>
          <p:cNvSpPr/>
          <p:nvPr/>
        </p:nvSpPr>
        <p:spPr>
          <a:xfrm>
            <a:off x="5353050" y="331889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Freeform 6"/>
          <p:cNvSpPr/>
          <p:nvPr/>
        </p:nvSpPr>
        <p:spPr>
          <a:xfrm>
            <a:off x="9213293" y="331889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13073536" y="331889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8" name="Freeform 8"/>
          <p:cNvSpPr/>
          <p:nvPr/>
        </p:nvSpPr>
        <p:spPr>
          <a:xfrm>
            <a:off x="7375498" y="657640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9" name="Freeform 9"/>
          <p:cNvSpPr/>
          <p:nvPr/>
        </p:nvSpPr>
        <p:spPr>
          <a:xfrm>
            <a:off x="11364327" y="657640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0" name="Freeform 10"/>
          <p:cNvSpPr/>
          <p:nvPr/>
        </p:nvSpPr>
        <p:spPr>
          <a:xfrm>
            <a:off x="8190186" y="4235299"/>
            <a:ext cx="574100" cy="555312"/>
          </a:xfrm>
          <a:custGeom>
            <a:avLst/>
            <a:gdLst/>
            <a:ahLst/>
            <a:cxnLst/>
            <a:rect l="l" t="t" r="r" b="b"/>
            <a:pathLst>
              <a:path w="574100" h="555312">
                <a:moveTo>
                  <a:pt x="0" y="0"/>
                </a:moveTo>
                <a:lnTo>
                  <a:pt x="574100" y="0"/>
                </a:lnTo>
                <a:lnTo>
                  <a:pt x="574100" y="555312"/>
                </a:lnTo>
                <a:lnTo>
                  <a:pt x="0" y="55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1" name="TextBox 11"/>
          <p:cNvSpPr txBox="1"/>
          <p:nvPr/>
        </p:nvSpPr>
        <p:spPr>
          <a:xfrm>
            <a:off x="5754375" y="4279592"/>
            <a:ext cx="158547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Question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14618" y="3897031"/>
            <a:ext cx="158547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Get Data</a:t>
            </a:r>
          </a:p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(after ETL)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74861" y="3973840"/>
            <a:ext cx="158547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Explore &amp;</a:t>
            </a:r>
          </a:p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Clean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10809" y="7097274"/>
            <a:ext cx="158547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Select &amp;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Train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65652" y="7537103"/>
            <a:ext cx="158547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059733" y="4235299"/>
            <a:ext cx="574100" cy="555312"/>
          </a:xfrm>
          <a:custGeom>
            <a:avLst/>
            <a:gdLst/>
            <a:ahLst/>
            <a:cxnLst/>
            <a:rect l="l" t="t" r="r" b="b"/>
            <a:pathLst>
              <a:path w="574100" h="555312">
                <a:moveTo>
                  <a:pt x="0" y="0"/>
                </a:moveTo>
                <a:lnTo>
                  <a:pt x="574100" y="0"/>
                </a:lnTo>
                <a:lnTo>
                  <a:pt x="574100" y="555312"/>
                </a:lnTo>
                <a:lnTo>
                  <a:pt x="0" y="55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7" name="Freeform 17"/>
          <p:cNvSpPr/>
          <p:nvPr/>
        </p:nvSpPr>
        <p:spPr>
          <a:xfrm>
            <a:off x="15929280" y="4235299"/>
            <a:ext cx="574100" cy="555312"/>
          </a:xfrm>
          <a:custGeom>
            <a:avLst/>
            <a:gdLst/>
            <a:ahLst/>
            <a:cxnLst/>
            <a:rect l="l" t="t" r="r" b="b"/>
            <a:pathLst>
              <a:path w="574100" h="555312">
                <a:moveTo>
                  <a:pt x="0" y="0"/>
                </a:moveTo>
                <a:lnTo>
                  <a:pt x="574101" y="0"/>
                </a:lnTo>
                <a:lnTo>
                  <a:pt x="574101" y="555312"/>
                </a:lnTo>
                <a:lnTo>
                  <a:pt x="0" y="55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Freeform 18"/>
          <p:cNvSpPr/>
          <p:nvPr/>
        </p:nvSpPr>
        <p:spPr>
          <a:xfrm>
            <a:off x="10276927" y="7462556"/>
            <a:ext cx="574100" cy="555312"/>
          </a:xfrm>
          <a:custGeom>
            <a:avLst/>
            <a:gdLst/>
            <a:ahLst/>
            <a:cxnLst/>
            <a:rect l="l" t="t" r="r" b="b"/>
            <a:pathLst>
              <a:path w="574100" h="555312">
                <a:moveTo>
                  <a:pt x="0" y="0"/>
                </a:moveTo>
                <a:lnTo>
                  <a:pt x="574100" y="0"/>
                </a:lnTo>
                <a:lnTo>
                  <a:pt x="574100" y="555311"/>
                </a:lnTo>
                <a:lnTo>
                  <a:pt x="0" y="555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9" name="TextBox 1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357843"/>
            <a:ext cx="16276668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 EXAMPLE: DISNEY VS WB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3960" y="2788506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Disney or WB?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65986" y="3813796"/>
            <a:ext cx="1756029" cy="2195037"/>
            <a:chOff x="0" y="0"/>
            <a:chExt cx="2341372" cy="2926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1372" cy="2926715"/>
            </a:xfrm>
            <a:custGeom>
              <a:avLst/>
              <a:gdLst/>
              <a:ahLst/>
              <a:cxnLst/>
              <a:rect l="l" t="t" r="r" b="b"/>
              <a:pathLst>
                <a:path w="2341372" h="2926715">
                  <a:moveTo>
                    <a:pt x="0" y="0"/>
                  </a:moveTo>
                  <a:lnTo>
                    <a:pt x="2341372" y="0"/>
                  </a:lnTo>
                  <a:lnTo>
                    <a:pt x="2341372" y="2926715"/>
                  </a:lnTo>
                  <a:lnTo>
                    <a:pt x="0" y="2926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Freeform 12"/>
          <p:cNvSpPr/>
          <p:nvPr/>
        </p:nvSpPr>
        <p:spPr>
          <a:xfrm>
            <a:off x="5478984" y="7315200"/>
            <a:ext cx="1752600" cy="1943099"/>
          </a:xfrm>
          <a:custGeom>
            <a:avLst/>
            <a:gdLst/>
            <a:ahLst/>
            <a:cxnLst/>
            <a:rect l="l" t="t" r="r" b="b"/>
            <a:pathLst>
              <a:path w="1752600" h="1943099">
                <a:moveTo>
                  <a:pt x="0" y="0"/>
                </a:moveTo>
                <a:lnTo>
                  <a:pt x="1752600" y="0"/>
                </a:lnTo>
                <a:lnTo>
                  <a:pt x="1752600" y="1943099"/>
                </a:lnTo>
                <a:lnTo>
                  <a:pt x="0" y="194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13" name="Group 13"/>
          <p:cNvGrpSpPr/>
          <p:nvPr/>
        </p:nvGrpSpPr>
        <p:grpSpPr>
          <a:xfrm>
            <a:off x="5630333" y="7582750"/>
            <a:ext cx="1449904" cy="1407999"/>
            <a:chOff x="0" y="0"/>
            <a:chExt cx="1933205" cy="1877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3194" cy="1877314"/>
            </a:xfrm>
            <a:custGeom>
              <a:avLst/>
              <a:gdLst/>
              <a:ahLst/>
              <a:cxnLst/>
              <a:rect l="l" t="t" r="r" b="b"/>
              <a:pathLst>
                <a:path w="1933194" h="1877314">
                  <a:moveTo>
                    <a:pt x="0" y="0"/>
                  </a:moveTo>
                  <a:lnTo>
                    <a:pt x="1933194" y="0"/>
                  </a:lnTo>
                  <a:lnTo>
                    <a:pt x="1933194" y="1877314"/>
                  </a:lnTo>
                  <a:lnTo>
                    <a:pt x="0" y="1877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" b="-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38534" y="7642451"/>
            <a:ext cx="2415775" cy="1615849"/>
            <a:chOff x="0" y="0"/>
            <a:chExt cx="3221033" cy="21544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20974" cy="2154428"/>
            </a:xfrm>
            <a:custGeom>
              <a:avLst/>
              <a:gdLst/>
              <a:ahLst/>
              <a:cxnLst/>
              <a:rect l="l" t="t" r="r" b="b"/>
              <a:pathLst>
                <a:path w="3220974" h="2154428">
                  <a:moveTo>
                    <a:pt x="0" y="0"/>
                  </a:moveTo>
                  <a:lnTo>
                    <a:pt x="3220974" y="0"/>
                  </a:lnTo>
                  <a:lnTo>
                    <a:pt x="3220974" y="2154428"/>
                  </a:lnTo>
                  <a:lnTo>
                    <a:pt x="0" y="215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7" name="Freeform 17"/>
          <p:cNvSpPr/>
          <p:nvPr/>
        </p:nvSpPr>
        <p:spPr>
          <a:xfrm>
            <a:off x="8273850" y="7582750"/>
            <a:ext cx="2849168" cy="1675550"/>
          </a:xfrm>
          <a:custGeom>
            <a:avLst/>
            <a:gdLst/>
            <a:ahLst/>
            <a:cxnLst/>
            <a:rect l="l" t="t" r="r" b="b"/>
            <a:pathLst>
              <a:path w="2849168" h="1675550">
                <a:moveTo>
                  <a:pt x="0" y="0"/>
                </a:moveTo>
                <a:lnTo>
                  <a:pt x="2849168" y="0"/>
                </a:lnTo>
                <a:lnTo>
                  <a:pt x="2849168" y="1675550"/>
                </a:lnTo>
                <a:lnTo>
                  <a:pt x="0" y="16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TextBox 1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4686FBB1-432E-B3CF-D438-0656F02BE83D}"/>
              </a:ext>
            </a:extLst>
          </p:cNvPr>
          <p:cNvSpPr/>
          <p:nvPr/>
        </p:nvSpPr>
        <p:spPr>
          <a:xfrm>
            <a:off x="867556" y="3303178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604E1431-324C-E20E-02EF-2825379EE071}"/>
              </a:ext>
            </a:extLst>
          </p:cNvPr>
          <p:cNvSpPr/>
          <p:nvPr/>
        </p:nvSpPr>
        <p:spPr>
          <a:xfrm>
            <a:off x="867556" y="3303178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AECC332A-E6D4-D8EF-C953-375B8A4E2614}"/>
              </a:ext>
            </a:extLst>
          </p:cNvPr>
          <p:cNvSpPr/>
          <p:nvPr/>
        </p:nvSpPr>
        <p:spPr>
          <a:xfrm>
            <a:off x="953398" y="2894591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2" name="Group 9">
            <a:extLst>
              <a:ext uri="{FF2B5EF4-FFF2-40B4-BE49-F238E27FC236}">
                <a16:creationId xmlns:a16="http://schemas.microsoft.com/office/drawing/2014/main" id="{BB004258-3F11-41C6-EF51-87D3511F2721}"/>
              </a:ext>
            </a:extLst>
          </p:cNvPr>
          <p:cNvGrpSpPr/>
          <p:nvPr/>
        </p:nvGrpSpPr>
        <p:grpSpPr>
          <a:xfrm>
            <a:off x="1301782" y="3159466"/>
            <a:ext cx="1752600" cy="2095500"/>
            <a:chOff x="0" y="0"/>
            <a:chExt cx="1913890" cy="2288347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0162966-0F56-D06C-E2C4-920BB571F1EE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4" name="Group 11">
            <a:extLst>
              <a:ext uri="{FF2B5EF4-FFF2-40B4-BE49-F238E27FC236}">
                <a16:creationId xmlns:a16="http://schemas.microsoft.com/office/drawing/2014/main" id="{C4C89229-3623-7AB2-EA6A-64A6FBD3DE0B}"/>
              </a:ext>
            </a:extLst>
          </p:cNvPr>
          <p:cNvGrpSpPr/>
          <p:nvPr/>
        </p:nvGrpSpPr>
        <p:grpSpPr>
          <a:xfrm>
            <a:off x="3054382" y="3159466"/>
            <a:ext cx="1752600" cy="2095500"/>
            <a:chOff x="0" y="0"/>
            <a:chExt cx="1913890" cy="2288347"/>
          </a:xfrm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8B7B3F4A-8723-B8FE-03B5-599A9003FA81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6" name="Group 13">
            <a:extLst>
              <a:ext uri="{FF2B5EF4-FFF2-40B4-BE49-F238E27FC236}">
                <a16:creationId xmlns:a16="http://schemas.microsoft.com/office/drawing/2014/main" id="{67913F6B-2397-9907-AF75-EBADE0135ECC}"/>
              </a:ext>
            </a:extLst>
          </p:cNvPr>
          <p:cNvGrpSpPr/>
          <p:nvPr/>
        </p:nvGrpSpPr>
        <p:grpSpPr>
          <a:xfrm>
            <a:off x="1301782" y="5254966"/>
            <a:ext cx="1752600" cy="1752600"/>
            <a:chOff x="0" y="0"/>
            <a:chExt cx="1913890" cy="1913890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17FE768-ADF8-42A4-82AB-9DDE61B007F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8" name="Group 15">
            <a:extLst>
              <a:ext uri="{FF2B5EF4-FFF2-40B4-BE49-F238E27FC236}">
                <a16:creationId xmlns:a16="http://schemas.microsoft.com/office/drawing/2014/main" id="{F50D42D9-B996-A43A-6F06-DC12A36DF7DF}"/>
              </a:ext>
            </a:extLst>
          </p:cNvPr>
          <p:cNvGrpSpPr/>
          <p:nvPr/>
        </p:nvGrpSpPr>
        <p:grpSpPr>
          <a:xfrm>
            <a:off x="3054382" y="5254966"/>
            <a:ext cx="1752600" cy="1943100"/>
            <a:chOff x="0" y="0"/>
            <a:chExt cx="1913890" cy="2121922"/>
          </a:xfrm>
        </p:grpSpPr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39FBE105-6F98-52E7-8A44-D1BE4AE387B4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40" name="Group 17">
            <a:extLst>
              <a:ext uri="{FF2B5EF4-FFF2-40B4-BE49-F238E27FC236}">
                <a16:creationId xmlns:a16="http://schemas.microsoft.com/office/drawing/2014/main" id="{FF3CA37F-112E-B4AE-23D6-487CAADA7087}"/>
              </a:ext>
            </a:extLst>
          </p:cNvPr>
          <p:cNvGrpSpPr/>
          <p:nvPr/>
        </p:nvGrpSpPr>
        <p:grpSpPr>
          <a:xfrm>
            <a:off x="1301782" y="7007566"/>
            <a:ext cx="1752600" cy="1943100"/>
            <a:chOff x="0" y="0"/>
            <a:chExt cx="1913890" cy="2121922"/>
          </a:xfrm>
        </p:grpSpPr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C601338C-A938-25B7-FA49-4647D3ECA1AA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23960" y="2788506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Disney or WB?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65986" y="3813796"/>
            <a:ext cx="1756029" cy="2195037"/>
            <a:chOff x="0" y="0"/>
            <a:chExt cx="2341372" cy="2926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1372" cy="2926715"/>
            </a:xfrm>
            <a:custGeom>
              <a:avLst/>
              <a:gdLst/>
              <a:ahLst/>
              <a:cxnLst/>
              <a:rect l="l" t="t" r="r" b="b"/>
              <a:pathLst>
                <a:path w="2341372" h="2926715">
                  <a:moveTo>
                    <a:pt x="0" y="0"/>
                  </a:moveTo>
                  <a:lnTo>
                    <a:pt x="2341372" y="0"/>
                  </a:lnTo>
                  <a:lnTo>
                    <a:pt x="2341372" y="2926715"/>
                  </a:lnTo>
                  <a:lnTo>
                    <a:pt x="0" y="2926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478984" y="7315200"/>
            <a:ext cx="1752600" cy="1943099"/>
          </a:xfrm>
          <a:custGeom>
            <a:avLst/>
            <a:gdLst/>
            <a:ahLst/>
            <a:cxnLst/>
            <a:rect l="l" t="t" r="r" b="b"/>
            <a:pathLst>
              <a:path w="1752600" h="1943099">
                <a:moveTo>
                  <a:pt x="0" y="0"/>
                </a:moveTo>
                <a:lnTo>
                  <a:pt x="1752600" y="0"/>
                </a:lnTo>
                <a:lnTo>
                  <a:pt x="1752600" y="1943099"/>
                </a:lnTo>
                <a:lnTo>
                  <a:pt x="0" y="194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12" name="Group 12"/>
          <p:cNvGrpSpPr/>
          <p:nvPr/>
        </p:nvGrpSpPr>
        <p:grpSpPr>
          <a:xfrm>
            <a:off x="5630333" y="7582750"/>
            <a:ext cx="1449904" cy="1407999"/>
            <a:chOff x="0" y="0"/>
            <a:chExt cx="1933205" cy="18773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3194" cy="1877314"/>
            </a:xfrm>
            <a:custGeom>
              <a:avLst/>
              <a:gdLst/>
              <a:ahLst/>
              <a:cxnLst/>
              <a:rect l="l" t="t" r="r" b="b"/>
              <a:pathLst>
                <a:path w="1933194" h="1877314">
                  <a:moveTo>
                    <a:pt x="0" y="0"/>
                  </a:moveTo>
                  <a:lnTo>
                    <a:pt x="1933194" y="0"/>
                  </a:lnTo>
                  <a:lnTo>
                    <a:pt x="1933194" y="1877314"/>
                  </a:lnTo>
                  <a:lnTo>
                    <a:pt x="0" y="1877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" b="-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38534" y="7642451"/>
            <a:ext cx="2415775" cy="1615849"/>
            <a:chOff x="0" y="0"/>
            <a:chExt cx="3221033" cy="21544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20974" cy="2154428"/>
            </a:xfrm>
            <a:custGeom>
              <a:avLst/>
              <a:gdLst/>
              <a:ahLst/>
              <a:cxnLst/>
              <a:rect l="l" t="t" r="r" b="b"/>
              <a:pathLst>
                <a:path w="3220974" h="2154428">
                  <a:moveTo>
                    <a:pt x="0" y="0"/>
                  </a:moveTo>
                  <a:lnTo>
                    <a:pt x="3220974" y="0"/>
                  </a:lnTo>
                  <a:lnTo>
                    <a:pt x="3220974" y="2154428"/>
                  </a:lnTo>
                  <a:lnTo>
                    <a:pt x="0" y="215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6" name="Freeform 16"/>
          <p:cNvSpPr/>
          <p:nvPr/>
        </p:nvSpPr>
        <p:spPr>
          <a:xfrm>
            <a:off x="8273850" y="7582750"/>
            <a:ext cx="2849168" cy="1675550"/>
          </a:xfrm>
          <a:custGeom>
            <a:avLst/>
            <a:gdLst/>
            <a:ahLst/>
            <a:cxnLst/>
            <a:rect l="l" t="t" r="r" b="b"/>
            <a:pathLst>
              <a:path w="2849168" h="1675550">
                <a:moveTo>
                  <a:pt x="0" y="0"/>
                </a:moveTo>
                <a:lnTo>
                  <a:pt x="2849168" y="0"/>
                </a:lnTo>
                <a:lnTo>
                  <a:pt x="2849168" y="1675550"/>
                </a:lnTo>
                <a:lnTo>
                  <a:pt x="0" y="16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7" name="Freeform 17"/>
          <p:cNvSpPr/>
          <p:nvPr/>
        </p:nvSpPr>
        <p:spPr>
          <a:xfrm>
            <a:off x="8042100" y="3829397"/>
            <a:ext cx="2344633" cy="2247063"/>
          </a:xfrm>
          <a:custGeom>
            <a:avLst/>
            <a:gdLst/>
            <a:ahLst/>
            <a:cxnLst/>
            <a:rect l="l" t="t" r="r" b="b"/>
            <a:pathLst>
              <a:path w="2344633" h="2247063">
                <a:moveTo>
                  <a:pt x="0" y="0"/>
                </a:moveTo>
                <a:lnTo>
                  <a:pt x="2344633" y="0"/>
                </a:lnTo>
                <a:lnTo>
                  <a:pt x="2344633" y="2247063"/>
                </a:lnTo>
                <a:lnTo>
                  <a:pt x="0" y="2247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TextBox 18"/>
          <p:cNvSpPr txBox="1"/>
          <p:nvPr/>
        </p:nvSpPr>
        <p:spPr>
          <a:xfrm>
            <a:off x="1028700" y="1357843"/>
            <a:ext cx="16276668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 EXAMPLE: DISNEY VS WB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760B0A25-8885-001C-91E7-1FE8D3905F23}"/>
              </a:ext>
            </a:extLst>
          </p:cNvPr>
          <p:cNvSpPr/>
          <p:nvPr/>
        </p:nvSpPr>
        <p:spPr>
          <a:xfrm>
            <a:off x="942858" y="357088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64EAA049-6EA7-6324-2F16-50417FB7D25E}"/>
              </a:ext>
            </a:extLst>
          </p:cNvPr>
          <p:cNvSpPr/>
          <p:nvPr/>
        </p:nvSpPr>
        <p:spPr>
          <a:xfrm>
            <a:off x="942858" y="357088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637DD11C-FC7B-F506-A11A-EC13A98BA633}"/>
              </a:ext>
            </a:extLst>
          </p:cNvPr>
          <p:cNvSpPr/>
          <p:nvPr/>
        </p:nvSpPr>
        <p:spPr>
          <a:xfrm>
            <a:off x="1028700" y="3162300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E74BFF76-A558-1094-7D46-938251F3E15D}"/>
              </a:ext>
            </a:extLst>
          </p:cNvPr>
          <p:cNvGrpSpPr/>
          <p:nvPr/>
        </p:nvGrpSpPr>
        <p:grpSpPr>
          <a:xfrm>
            <a:off x="1377084" y="3427175"/>
            <a:ext cx="1752600" cy="2095500"/>
            <a:chOff x="0" y="0"/>
            <a:chExt cx="1913890" cy="2288347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34361A9-A945-3042-8437-B7E6928C4ADC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5" name="Group 11">
            <a:extLst>
              <a:ext uri="{FF2B5EF4-FFF2-40B4-BE49-F238E27FC236}">
                <a16:creationId xmlns:a16="http://schemas.microsoft.com/office/drawing/2014/main" id="{628171BB-95BE-A74C-6606-612F1EBF6D24}"/>
              </a:ext>
            </a:extLst>
          </p:cNvPr>
          <p:cNvGrpSpPr/>
          <p:nvPr/>
        </p:nvGrpSpPr>
        <p:grpSpPr>
          <a:xfrm>
            <a:off x="3129684" y="3427175"/>
            <a:ext cx="1752600" cy="2095500"/>
            <a:chOff x="0" y="0"/>
            <a:chExt cx="1913890" cy="2288347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FC461A5A-0281-FE7A-D893-FB34082C5BAF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61D6C7F5-472E-A207-8ACC-EB9B3C66A4CB}"/>
              </a:ext>
            </a:extLst>
          </p:cNvPr>
          <p:cNvGrpSpPr/>
          <p:nvPr/>
        </p:nvGrpSpPr>
        <p:grpSpPr>
          <a:xfrm>
            <a:off x="1377084" y="5522675"/>
            <a:ext cx="1752600" cy="1752600"/>
            <a:chOff x="0" y="0"/>
            <a:chExt cx="1913890" cy="1913890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5D262E50-933D-A719-CECC-1DACA59FBE1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BD204E14-C4B8-C9B3-249A-63D05170D5A1}"/>
              </a:ext>
            </a:extLst>
          </p:cNvPr>
          <p:cNvGrpSpPr/>
          <p:nvPr/>
        </p:nvGrpSpPr>
        <p:grpSpPr>
          <a:xfrm>
            <a:off x="3129684" y="5522675"/>
            <a:ext cx="1752600" cy="1943100"/>
            <a:chOff x="0" y="0"/>
            <a:chExt cx="1913890" cy="2121922"/>
          </a:xfrm>
        </p:grpSpPr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28AEBC36-2BE5-B32E-F912-6EA5BB1C4FB6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875A08A8-5780-A785-357C-07A0B309B9DA}"/>
              </a:ext>
            </a:extLst>
          </p:cNvPr>
          <p:cNvGrpSpPr/>
          <p:nvPr/>
        </p:nvGrpSpPr>
        <p:grpSpPr>
          <a:xfrm>
            <a:off x="1377084" y="7275275"/>
            <a:ext cx="1752600" cy="1943100"/>
            <a:chOff x="0" y="0"/>
            <a:chExt cx="1913890" cy="2121922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7727F2BC-D1DA-D554-D186-A5F4BD868244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UNSUPERVISED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9424DD0D-5D94-5EF1-08B0-F25AFDE1375C}"/>
              </a:ext>
            </a:extLst>
          </p:cNvPr>
          <p:cNvSpPr/>
          <p:nvPr/>
        </p:nvSpPr>
        <p:spPr>
          <a:xfrm>
            <a:off x="1034850" y="2487850"/>
            <a:ext cx="11028090" cy="6363681"/>
          </a:xfrm>
          <a:custGeom>
            <a:avLst/>
            <a:gdLst/>
            <a:ahLst/>
            <a:cxnLst/>
            <a:rect l="l" t="t" r="r" b="b"/>
            <a:pathLst>
              <a:path w="11028090" h="6363681">
                <a:moveTo>
                  <a:pt x="0" y="0"/>
                </a:moveTo>
                <a:lnTo>
                  <a:pt x="11028090" y="0"/>
                </a:lnTo>
                <a:lnTo>
                  <a:pt x="1102809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7175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028700" y="2501901"/>
            <a:ext cx="16230600" cy="6363681"/>
            <a:chOff x="0" y="0"/>
            <a:chExt cx="21640800" cy="8484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40713" cy="8484870"/>
            </a:xfrm>
            <a:custGeom>
              <a:avLst/>
              <a:gdLst/>
              <a:ahLst/>
              <a:cxnLst/>
              <a:rect l="l" t="t" r="r" b="b"/>
              <a:pathLst>
                <a:path w="21640713" h="8484870">
                  <a:moveTo>
                    <a:pt x="0" y="0"/>
                  </a:moveTo>
                  <a:lnTo>
                    <a:pt x="21640713" y="0"/>
                  </a:lnTo>
                  <a:lnTo>
                    <a:pt x="21640713" y="8484870"/>
                  </a:lnTo>
                  <a:lnTo>
                    <a:pt x="0" y="8484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UNSUPERVISED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7300034"/>
            <a:ext cx="18288000" cy="5246370"/>
            <a:chOff x="0" y="0"/>
            <a:chExt cx="28332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0" y="0"/>
                  </a:moveTo>
                  <a:lnTo>
                    <a:pt x="2833290" y="0"/>
                  </a:lnTo>
                  <a:lnTo>
                    <a:pt x="28332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66122" b="-6612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7459" y="2403463"/>
            <a:ext cx="16793083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52228" lvl="2" indent="-417409" algn="l">
              <a:lnSpc>
                <a:spcPts val="3480"/>
              </a:lnSpc>
              <a:buFont typeface="Arial"/>
              <a:buChar char="⚬"/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Historical Data: data collected over some period of time.</a:t>
            </a: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        Ex: Incomes and demographic qualities, zip-code, weather.</a:t>
            </a:r>
          </a:p>
          <a:p>
            <a:pPr algn="l">
              <a:lnSpc>
                <a:spcPts val="3480"/>
              </a:lnSpc>
            </a:pPr>
            <a:endParaRPr lang="en-US" sz="29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52228" lvl="2" indent="-417409" algn="l">
              <a:lnSpc>
                <a:spcPts val="3480"/>
              </a:lnSpc>
              <a:buFont typeface="Arial"/>
              <a:buChar char="⚬"/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Auto-Labelling Data: dataset built by using a tool or process.</a:t>
            </a: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        Ex: If we want a dataset of labeled animals, we can go to google images.</a:t>
            </a:r>
          </a:p>
          <a:p>
            <a:pPr algn="l">
              <a:lnSpc>
                <a:spcPts val="3480"/>
              </a:lnSpc>
            </a:pPr>
            <a:endParaRPr lang="en-US" sz="29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52228" lvl="2" indent="-417409" algn="l">
              <a:lnSpc>
                <a:spcPts val="3480"/>
              </a:lnSpc>
              <a:buFont typeface="Arial"/>
              <a:buChar char="⚬"/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Manual-Labelled Data: data labelled by a human analyst that provides the human class. This type of labelling is easier with crowd-sourcing.</a:t>
            </a: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        Ex: Detecting extremist language in different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70664" y="680702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WHY PYTHON?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3018853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Scikit Learn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029305" y="2894865"/>
            <a:ext cx="7758941" cy="4183742"/>
            <a:chOff x="0" y="0"/>
            <a:chExt cx="10345255" cy="55783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45293" cy="5578348"/>
            </a:xfrm>
            <a:custGeom>
              <a:avLst/>
              <a:gdLst/>
              <a:ahLst/>
              <a:cxnLst/>
              <a:rect l="l" t="t" r="r" b="b"/>
              <a:pathLst>
                <a:path w="10345293" h="5578348">
                  <a:moveTo>
                    <a:pt x="0" y="0"/>
                  </a:moveTo>
                  <a:lnTo>
                    <a:pt x="10345293" y="0"/>
                  </a:lnTo>
                  <a:lnTo>
                    <a:pt x="10345293" y="5578348"/>
                  </a:lnTo>
                  <a:lnTo>
                    <a:pt x="0" y="5578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520305"/>
            <a:ext cx="547821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https://scikit-learn.org/stable/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IS ARTIFICIAL INTELIGENCE (AI)?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80330" y="2528461"/>
            <a:ext cx="11425983" cy="6930514"/>
            <a:chOff x="0" y="0"/>
            <a:chExt cx="15234644" cy="9240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34665" cy="9240647"/>
            </a:xfrm>
            <a:custGeom>
              <a:avLst/>
              <a:gdLst/>
              <a:ahLst/>
              <a:cxnLst/>
              <a:rect l="l" t="t" r="r" b="b"/>
              <a:pathLst>
                <a:path w="15234665" h="9240647">
                  <a:moveTo>
                    <a:pt x="0" y="0"/>
                  </a:moveTo>
                  <a:lnTo>
                    <a:pt x="15234665" y="0"/>
                  </a:lnTo>
                  <a:lnTo>
                    <a:pt x="15234665" y="9240647"/>
                  </a:lnTo>
                  <a:lnTo>
                    <a:pt x="0" y="9240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892163" y="1379944"/>
            <a:ext cx="7217831" cy="7178461"/>
          </a:xfrm>
          <a:custGeom>
            <a:avLst/>
            <a:gdLst/>
            <a:ahLst/>
            <a:cxnLst/>
            <a:rect l="l" t="t" r="r" b="b"/>
            <a:pathLst>
              <a:path w="7217831" h="7178461">
                <a:moveTo>
                  <a:pt x="0" y="0"/>
                </a:moveTo>
                <a:lnTo>
                  <a:pt x="7217831" y="0"/>
                </a:lnTo>
                <a:lnTo>
                  <a:pt x="7217831" y="7178461"/>
                </a:lnTo>
                <a:lnTo>
                  <a:pt x="0" y="717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WHY PYTHON?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3018853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Scikit Learn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2100" y="4572000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TensorFlow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540082" y="1405048"/>
            <a:ext cx="7364751" cy="7476905"/>
          </a:xfrm>
          <a:custGeom>
            <a:avLst/>
            <a:gdLst/>
            <a:ahLst/>
            <a:cxnLst/>
            <a:rect l="l" t="t" r="r" b="b"/>
            <a:pathLst>
              <a:path w="7364751" h="7476905">
                <a:moveTo>
                  <a:pt x="0" y="0"/>
                </a:moveTo>
                <a:lnTo>
                  <a:pt x="7364752" y="0"/>
                </a:lnTo>
                <a:lnTo>
                  <a:pt x="7364752" y="7476904"/>
                </a:lnTo>
                <a:lnTo>
                  <a:pt x="0" y="7476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WHY PYTHON?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3018853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Scikit Learn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6394832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PyTorch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4706843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TensorFlow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909944" y="0"/>
            <a:ext cx="8377796" cy="10287002"/>
          </a:xfrm>
          <a:custGeom>
            <a:avLst/>
            <a:gdLst/>
            <a:ahLst/>
            <a:cxnLst/>
            <a:rect l="l" t="t" r="r" b="b"/>
            <a:pathLst>
              <a:path w="8377796" h="10287002">
                <a:moveTo>
                  <a:pt x="0" y="0"/>
                </a:moveTo>
                <a:lnTo>
                  <a:pt x="8377796" y="0"/>
                </a:lnTo>
                <a:lnTo>
                  <a:pt x="837779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099" b="-1109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9909944" y="0"/>
            <a:ext cx="12328989" cy="10287002"/>
          </a:xfrm>
          <a:custGeom>
            <a:avLst/>
            <a:gdLst/>
            <a:ahLst/>
            <a:cxnLst/>
            <a:rect l="l" t="t" r="r" b="b"/>
            <a:pathLst>
              <a:path w="12328989" h="10287002">
                <a:moveTo>
                  <a:pt x="0" y="0"/>
                </a:moveTo>
                <a:lnTo>
                  <a:pt x="12328989" y="0"/>
                </a:lnTo>
                <a:lnTo>
                  <a:pt x="12328989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00" r="-1250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Freeform 5"/>
          <p:cNvSpPr/>
          <p:nvPr/>
        </p:nvSpPr>
        <p:spPr>
          <a:xfrm>
            <a:off x="9909944" y="0"/>
            <a:ext cx="12352120" cy="10287000"/>
          </a:xfrm>
          <a:custGeom>
            <a:avLst/>
            <a:gdLst/>
            <a:ahLst/>
            <a:cxnLst/>
            <a:rect l="l" t="t" r="r" b="b"/>
            <a:pathLst>
              <a:path w="12352120" h="1028700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00" r="-1249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810520"/>
            <a:ext cx="7620000" cy="218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3"/>
              </a:lnSpc>
            </a:pPr>
            <a:r>
              <a:rPr lang="en-US" sz="8399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TURING TEST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229209" y="2530255"/>
            <a:ext cx="10318009" cy="6728045"/>
            <a:chOff x="0" y="0"/>
            <a:chExt cx="13757345" cy="89707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57402" cy="8970772"/>
            </a:xfrm>
            <a:custGeom>
              <a:avLst/>
              <a:gdLst/>
              <a:ahLst/>
              <a:cxnLst/>
              <a:rect l="l" t="t" r="r" b="b"/>
              <a:pathLst>
                <a:path w="13757402" h="8970772">
                  <a:moveTo>
                    <a:pt x="0" y="0"/>
                  </a:moveTo>
                  <a:lnTo>
                    <a:pt x="13757402" y="0"/>
                  </a:lnTo>
                  <a:lnTo>
                    <a:pt x="13757402" y="8970772"/>
                  </a:lnTo>
                  <a:lnTo>
                    <a:pt x="0" y="8970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3050" y="3861362"/>
            <a:ext cx="9000304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Train Set: 60%-80% of all the data available. Used to have the model learn.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Test Set: Used with the train algorithm to extract predicted values.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Evaluation: Comparison between predicted values and real ones to determine how well it makes predictions.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2526569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MAIN IDEA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53354" y="1116847"/>
            <a:ext cx="8815983" cy="7802290"/>
            <a:chOff x="0" y="0"/>
            <a:chExt cx="9721657" cy="8603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21648" cy="8603863"/>
            </a:xfrm>
            <a:custGeom>
              <a:avLst/>
              <a:gdLst/>
              <a:ahLst/>
              <a:cxnLst/>
              <a:rect l="l" t="t" r="r" b="b"/>
              <a:pathLst>
                <a:path w="9721648" h="8603863">
                  <a:moveTo>
                    <a:pt x="0" y="0"/>
                  </a:moveTo>
                  <a:lnTo>
                    <a:pt x="9721648" y="0"/>
                  </a:lnTo>
                  <a:lnTo>
                    <a:pt x="9721648" y="8603863"/>
                  </a:lnTo>
                  <a:lnTo>
                    <a:pt x="0" y="8603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4839" t="-2063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7372952" y="1746765"/>
            <a:ext cx="10599707" cy="6793470"/>
            <a:chOff x="0" y="0"/>
            <a:chExt cx="14132943" cy="9057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32943" cy="9057960"/>
            </a:xfrm>
            <a:custGeom>
              <a:avLst/>
              <a:gdLst/>
              <a:ahLst/>
              <a:cxnLst/>
              <a:rect l="l" t="t" r="r" b="b"/>
              <a:pathLst>
                <a:path w="14132943" h="9057960">
                  <a:moveTo>
                    <a:pt x="0" y="0"/>
                  </a:moveTo>
                  <a:lnTo>
                    <a:pt x="14132943" y="0"/>
                  </a:lnTo>
                  <a:lnTo>
                    <a:pt x="14132943" y="9057960"/>
                  </a:lnTo>
                  <a:lnTo>
                    <a:pt x="0" y="905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6236834" cy="227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GENERALIZATION, UNDERFITTING &amp; OVERFITTING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SOME DEFINITIONS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41079" y="2389380"/>
            <a:ext cx="13146676" cy="7208676"/>
            <a:chOff x="0" y="0"/>
            <a:chExt cx="17528901" cy="96115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28921" cy="9611614"/>
            </a:xfrm>
            <a:custGeom>
              <a:avLst/>
              <a:gdLst/>
              <a:ahLst/>
              <a:cxnLst/>
              <a:rect l="l" t="t" r="r" b="b"/>
              <a:pathLst>
                <a:path w="17528921" h="9611614">
                  <a:moveTo>
                    <a:pt x="0" y="0"/>
                  </a:moveTo>
                  <a:lnTo>
                    <a:pt x="17528921" y="0"/>
                  </a:lnTo>
                  <a:lnTo>
                    <a:pt x="17528921" y="9611614"/>
                  </a:lnTo>
                  <a:lnTo>
                    <a:pt x="0" y="9611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89" b="-1188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4000" y="1357462"/>
            <a:ext cx="15380834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AI IS NOT NEW</a:t>
            </a:r>
          </a:p>
        </p:txBody>
      </p:sp>
      <p:sp>
        <p:nvSpPr>
          <p:cNvPr id="4" name="Freeform 4"/>
          <p:cNvSpPr/>
          <p:nvPr/>
        </p:nvSpPr>
        <p:spPr>
          <a:xfrm>
            <a:off x="1524000" y="3082597"/>
            <a:ext cx="11861796" cy="6845428"/>
          </a:xfrm>
          <a:custGeom>
            <a:avLst/>
            <a:gdLst/>
            <a:ahLst/>
            <a:cxnLst/>
            <a:rect l="l" t="t" r="r" b="b"/>
            <a:pathLst>
              <a:path w="11861796" h="6845428">
                <a:moveTo>
                  <a:pt x="0" y="0"/>
                </a:moveTo>
                <a:lnTo>
                  <a:pt x="11861796" y="0"/>
                </a:lnTo>
                <a:lnTo>
                  <a:pt x="11861796" y="6845428"/>
                </a:lnTo>
                <a:lnTo>
                  <a:pt x="0" y="6845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289" t="-29132" r="-2428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TextBox 5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56F6215-FD79-0B73-9694-FBC75C34BB8B}"/>
              </a:ext>
            </a:extLst>
          </p:cNvPr>
          <p:cNvSpPr txBox="1"/>
          <p:nvPr/>
        </p:nvSpPr>
        <p:spPr>
          <a:xfrm>
            <a:off x="1554892" y="1971425"/>
            <a:ext cx="1538083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THEN WHY IS IT FAMOUS NOW?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77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HOT TOPIC IN OUR SOCIETY</a:t>
            </a:r>
          </a:p>
          <a:p>
            <a:pPr algn="l">
              <a:lnSpc>
                <a:spcPts val="7296"/>
              </a:lnSpc>
            </a:pPr>
            <a:endParaRPr lang="en-US" sz="60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24000" y="2749900"/>
            <a:ext cx="15098219" cy="6137780"/>
            <a:chOff x="0" y="0"/>
            <a:chExt cx="20130959" cy="81837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130897" cy="8183753"/>
            </a:xfrm>
            <a:custGeom>
              <a:avLst/>
              <a:gdLst/>
              <a:ahLst/>
              <a:cxnLst/>
              <a:rect l="l" t="t" r="r" b="b"/>
              <a:pathLst>
                <a:path w="20130897" h="8183753">
                  <a:moveTo>
                    <a:pt x="0" y="0"/>
                  </a:moveTo>
                  <a:lnTo>
                    <a:pt x="20130897" y="0"/>
                  </a:lnTo>
                  <a:lnTo>
                    <a:pt x="20130897" y="8183753"/>
                  </a:lnTo>
                  <a:lnTo>
                    <a:pt x="0" y="8183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Freeform 6"/>
          <p:cNvSpPr/>
          <p:nvPr/>
        </p:nvSpPr>
        <p:spPr>
          <a:xfrm>
            <a:off x="9818529" y="6424623"/>
            <a:ext cx="7669371" cy="2355669"/>
          </a:xfrm>
          <a:custGeom>
            <a:avLst/>
            <a:gdLst/>
            <a:ahLst/>
            <a:cxnLst/>
            <a:rect l="l" t="t" r="r" b="b"/>
            <a:pathLst>
              <a:path w="7669371" h="2355669">
                <a:moveTo>
                  <a:pt x="0" y="0"/>
                </a:moveTo>
                <a:lnTo>
                  <a:pt x="7669371" y="0"/>
                </a:lnTo>
                <a:lnTo>
                  <a:pt x="7669371" y="2355669"/>
                </a:lnTo>
                <a:lnTo>
                  <a:pt x="0" y="2355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HOT TOPIC IN OUR SOCIETY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4000" y="3445777"/>
            <a:ext cx="14501730" cy="4511650"/>
            <a:chOff x="0" y="0"/>
            <a:chExt cx="18163503" cy="5650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63539" cy="5650865"/>
            </a:xfrm>
            <a:custGeom>
              <a:avLst/>
              <a:gdLst/>
              <a:ahLst/>
              <a:cxnLst/>
              <a:rect l="l" t="t" r="r" b="b"/>
              <a:pathLst>
                <a:path w="18163539" h="5650865">
                  <a:moveTo>
                    <a:pt x="0" y="0"/>
                  </a:moveTo>
                  <a:lnTo>
                    <a:pt x="18163539" y="0"/>
                  </a:lnTo>
                  <a:lnTo>
                    <a:pt x="18163539" y="5650865"/>
                  </a:lnTo>
                  <a:lnTo>
                    <a:pt x="0" y="5650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500" y="3250954"/>
            <a:ext cx="18288000" cy="7035895"/>
            <a:chOff x="0" y="0"/>
            <a:chExt cx="24384000" cy="104313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431290"/>
            </a:xfrm>
            <a:custGeom>
              <a:avLst/>
              <a:gdLst/>
              <a:ahLst/>
              <a:cxnLst/>
              <a:rect l="l" t="t" r="r" b="b"/>
              <a:pathLst>
                <a:path w="24384000" h="10431290">
                  <a:moveTo>
                    <a:pt x="0" y="0"/>
                  </a:moveTo>
                  <a:lnTo>
                    <a:pt x="24384000" y="0"/>
                  </a:lnTo>
                  <a:lnTo>
                    <a:pt x="24384000" y="10431290"/>
                  </a:lnTo>
                  <a:lnTo>
                    <a:pt x="0" y="10431290"/>
                  </a:lnTo>
                  <a:close/>
                </a:path>
              </a:pathLst>
            </a:custGeom>
            <a:solidFill>
              <a:srgbClr val="2DC5FA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45356" y="5133975"/>
            <a:ext cx="15379942" cy="240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5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Above everything... computational power </a:t>
            </a:r>
          </a:p>
          <a:p>
            <a:pPr algn="ctr">
              <a:lnSpc>
                <a:spcPts val="3600"/>
              </a:lnSpc>
            </a:pPr>
            <a:endParaRPr lang="en-US" sz="5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00"/>
              </a:lnSpc>
            </a:pPr>
            <a:endParaRPr lang="en-US" sz="5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00"/>
              </a:lnSpc>
            </a:pPr>
            <a:r>
              <a:rPr lang="en-US" sz="5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"Finally" we are able to properly do AI</a:t>
            </a:r>
          </a:p>
          <a:p>
            <a:pPr algn="l">
              <a:lnSpc>
                <a:spcPts val="3600"/>
              </a:lnSpc>
            </a:pPr>
            <a:endParaRPr lang="en-US" sz="5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5676434-B94B-FA6E-F63C-8F12F42D68DC}"/>
              </a:ext>
            </a:extLst>
          </p:cNvPr>
          <p:cNvSpPr txBox="1"/>
          <p:nvPr/>
        </p:nvSpPr>
        <p:spPr>
          <a:xfrm>
            <a:off x="1524000" y="1357462"/>
            <a:ext cx="15380834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AI IS NOT NEW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4CB1A2B-0CDB-715A-FE3A-2D5322AB2E9C}"/>
              </a:ext>
            </a:extLst>
          </p:cNvPr>
          <p:cNvSpPr txBox="1"/>
          <p:nvPr/>
        </p:nvSpPr>
        <p:spPr>
          <a:xfrm>
            <a:off x="1554892" y="1971425"/>
            <a:ext cx="1538083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THEN WHY IS IT FAMOUS NOW?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4138568" y="2891662"/>
            <a:ext cx="10610971" cy="7112666"/>
            <a:chOff x="0" y="0"/>
            <a:chExt cx="14147961" cy="94835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47927" cy="9483598"/>
            </a:xfrm>
            <a:custGeom>
              <a:avLst/>
              <a:gdLst/>
              <a:ahLst/>
              <a:cxnLst/>
              <a:rect l="l" t="t" r="r" b="b"/>
              <a:pathLst>
                <a:path w="14147927" h="9483598">
                  <a:moveTo>
                    <a:pt x="0" y="0"/>
                  </a:moveTo>
                  <a:lnTo>
                    <a:pt x="14147927" y="0"/>
                  </a:lnTo>
                  <a:lnTo>
                    <a:pt x="14147927" y="9483598"/>
                  </a:lnTo>
                  <a:lnTo>
                    <a:pt x="0" y="948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A7CAB76-2D8D-205D-97E2-3D57A2C567EE}"/>
              </a:ext>
            </a:extLst>
          </p:cNvPr>
          <p:cNvSpPr txBox="1"/>
          <p:nvPr/>
        </p:nvSpPr>
        <p:spPr>
          <a:xfrm>
            <a:off x="1524000" y="1357462"/>
            <a:ext cx="15380834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AI IS NOT NEW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493069A-DCFB-7720-095D-90ED5DCEF18B}"/>
              </a:ext>
            </a:extLst>
          </p:cNvPr>
          <p:cNvSpPr txBox="1"/>
          <p:nvPr/>
        </p:nvSpPr>
        <p:spPr>
          <a:xfrm>
            <a:off x="1554892" y="1971425"/>
            <a:ext cx="1538083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EN WHY IS IT FAMOUS NOW?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1040</Words>
  <Application>Microsoft Macintosh PowerPoint</Application>
  <PresentationFormat>Custom</PresentationFormat>
  <Paragraphs>234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Quicksand Bold</vt:lpstr>
      <vt:lpstr>Poppins Bold</vt:lpstr>
      <vt:lpstr>Calibri</vt:lpstr>
      <vt:lpstr>Poppins Light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4</cp:revision>
  <dcterms:created xsi:type="dcterms:W3CDTF">2006-08-16T00:00:00Z</dcterms:created>
  <dcterms:modified xsi:type="dcterms:W3CDTF">2024-08-12T22:16:09Z</dcterms:modified>
  <dc:identifier>DAGNevjx4Nw</dc:identifier>
</cp:coreProperties>
</file>